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1"/>
  </p:notesMasterIdLst>
  <p:sldIdLst>
    <p:sldId id="256" r:id="rId2"/>
    <p:sldId id="262" r:id="rId3"/>
    <p:sldId id="263" r:id="rId4"/>
    <p:sldId id="264" r:id="rId5"/>
    <p:sldId id="265" r:id="rId6"/>
    <p:sldId id="266" r:id="rId7"/>
    <p:sldId id="267" r:id="rId8"/>
    <p:sldId id="268" r:id="rId9"/>
    <p:sldId id="269"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8" r:id="rId28"/>
    <p:sldId id="287" r:id="rId29"/>
    <p:sldId id="260" r:id="rId30"/>
  </p:sldIdLst>
  <p:sldSz cx="12192000" cy="6858000"/>
  <p:notesSz cx="6858000" cy="9144000"/>
  <p:embeddedFontLst>
    <p:embeddedFont>
      <p:font typeface="Calibri" panose="020F0502020204030204" pitchFamily="34" charset="0"/>
      <p:regular r:id="rId32"/>
      <p:bold r:id="rId33"/>
      <p:italic r:id="rId34"/>
      <p:boldItalic r:id="rId35"/>
    </p:embeddedFont>
    <p:embeddedFont>
      <p:font typeface="Verdana" panose="020B060403050404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60" autoAdjust="0"/>
  </p:normalViewPr>
  <p:slideViewPr>
    <p:cSldViewPr>
      <p:cViewPr varScale="1">
        <p:scale>
          <a:sx n="99" d="100"/>
          <a:sy n="99" d="100"/>
        </p:scale>
        <p:origin x="186" y="9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71" d="100"/>
          <a:sy n="71" d="100"/>
        </p:scale>
        <p:origin x="3222"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729636228"/>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1256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hdr" sz="quarter"/>
          </p:nvPr>
        </p:nvSpPr>
        <p:spPr>
          <a:xfrm>
            <a:off x="0" y="0"/>
            <a:ext cx="2971800" cy="457200"/>
          </a:xfrm>
          <a:prstGeom prst="rect">
            <a:avLst/>
          </a:prstGeom>
        </p:spPr>
        <p:txBody>
          <a:bodyPr/>
          <a:lstStyle/>
          <a:p>
            <a:pPr>
              <a:defRPr/>
            </a:pPr>
            <a:r>
              <a:rPr lang="en-US" smtClean="0"/>
              <a:t>Programming in C#</a:t>
            </a:r>
          </a:p>
        </p:txBody>
      </p:sp>
      <p:sp>
        <p:nvSpPr>
          <p:cNvPr id="21507" name="Rectangle 7"/>
          <p:cNvSpPr>
            <a:spLocks noGrp="1" noChangeArrowheads="1"/>
          </p:cNvSpPr>
          <p:nvPr>
            <p:ph type="sldNum" sz="quarter" idx="5"/>
          </p:nvPr>
        </p:nvSpPr>
        <p:spPr>
          <a:xfrm>
            <a:off x="3884613" y="8685213"/>
            <a:ext cx="2971800" cy="457200"/>
          </a:xfrm>
          <a:prstGeom prst="rect">
            <a:avLst/>
          </a:prstGeom>
        </p:spPr>
        <p:txBody>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fld id="{C8A3A574-6FDD-4423-A3B1-998641C236F7}" type="slidenum">
              <a:rPr lang="en-US" altLang="en-US">
                <a:latin typeface="Arial" panose="020B0604020202020204" pitchFamily="34" charset="0"/>
              </a:rPr>
              <a:pPr eaLnBrk="1" hangingPunct="1"/>
              <a:t>2</a:t>
            </a:fld>
            <a:endParaRPr lang="en-US" altLang="en-US">
              <a:latin typeface="Arial" panose="020B0604020202020204" pitchFamily="34" charset="0"/>
            </a:endParaRPr>
          </a:p>
        </p:txBody>
      </p:sp>
      <p:sp>
        <p:nvSpPr>
          <p:cNvPr id="46084" name="Rectangle 2"/>
          <p:cNvSpPr>
            <a:spLocks noGrp="1" noRot="1" noChangeAspect="1" noChangeArrowheads="1" noTextEdit="1"/>
          </p:cNvSpPr>
          <p:nvPr>
            <p:ph type="sldImg"/>
          </p:nvPr>
        </p:nvSpPr>
        <p:spPr>
          <a:xfrm>
            <a:off x="381000" y="685800"/>
            <a:ext cx="6096000" cy="3429000"/>
          </a:xfrm>
          <a:ln/>
        </p:spPr>
      </p:sp>
      <p:sp>
        <p:nvSpPr>
          <p:cNvPr id="4608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697487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xfrm>
            <a:off x="0" y="0"/>
            <a:ext cx="2971800" cy="457200"/>
          </a:xfrm>
          <a:prstGeom prst="rect">
            <a:avLst/>
          </a:prstGeom>
        </p:spPr>
        <p:txBody>
          <a:bodyPr/>
          <a:lstStyle/>
          <a:p>
            <a:pPr>
              <a:defRPr/>
            </a:pPr>
            <a:r>
              <a:rPr lang="en-US" smtClean="0"/>
              <a:t>Programming in C#</a:t>
            </a:r>
          </a:p>
        </p:txBody>
      </p:sp>
      <p:sp>
        <p:nvSpPr>
          <p:cNvPr id="22531" name="Rectangle 7"/>
          <p:cNvSpPr>
            <a:spLocks noGrp="1" noChangeArrowheads="1"/>
          </p:cNvSpPr>
          <p:nvPr>
            <p:ph type="sldNum" sz="quarter" idx="5"/>
          </p:nvPr>
        </p:nvSpPr>
        <p:spPr>
          <a:xfrm>
            <a:off x="3884613" y="8685213"/>
            <a:ext cx="2971800" cy="457200"/>
          </a:xfrm>
          <a:prstGeom prst="rect">
            <a:avLst/>
          </a:prstGeom>
        </p:spPr>
        <p:txBody>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fld id="{C58B8CA8-EE2C-495E-87E2-F67B770F17C5}" type="slidenum">
              <a:rPr lang="en-US" altLang="en-US">
                <a:latin typeface="Arial" panose="020B0604020202020204" pitchFamily="34" charset="0"/>
              </a:rPr>
              <a:pPr eaLnBrk="1" hangingPunct="1"/>
              <a:t>28</a:t>
            </a:fld>
            <a:endParaRPr lang="en-US" altLang="en-US">
              <a:latin typeface="Arial" panose="020B0604020202020204" pitchFamily="34" charset="0"/>
            </a:endParaRPr>
          </a:p>
        </p:txBody>
      </p:sp>
      <p:sp>
        <p:nvSpPr>
          <p:cNvPr id="47108" name="Rectangle 2"/>
          <p:cNvSpPr>
            <a:spLocks noGrp="1" noRot="1" noChangeAspect="1" noChangeArrowheads="1" noTextEdit="1"/>
          </p:cNvSpPr>
          <p:nvPr>
            <p:ph type="sldImg"/>
          </p:nvPr>
        </p:nvSpPr>
        <p:spPr>
          <a:xfrm>
            <a:off x="381000" y="685800"/>
            <a:ext cx="6096000" cy="3429000"/>
          </a:xfrm>
          <a:ln/>
        </p:spPr>
      </p:sp>
      <p:sp>
        <p:nvSpPr>
          <p:cNvPr id="4710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2456477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4284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1524000" y="1122362"/>
            <a:ext cx="9144000" cy="23876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a:buNone/>
              <a:defRPr sz="60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 name="Shape 13"/>
          <p:cNvSpPr txBox="1">
            <a:spLocks noGrp="1"/>
          </p:cNvSpPr>
          <p:nvPr>
            <p:ph type="subTitle" idx="1"/>
          </p:nvPr>
        </p:nvSpPr>
        <p:spPr>
          <a:xfrm>
            <a:off x="1524000" y="3602037"/>
            <a:ext cx="9144000" cy="1655761"/>
          </a:xfrm>
          <a:prstGeom prst="rect">
            <a:avLst/>
          </a:prstGeom>
          <a:noFill/>
          <a:ln>
            <a:noFill/>
          </a:ln>
        </p:spPr>
        <p:txBody>
          <a:bodyPr lIns="91425" tIns="91425" rIns="91425" bIns="91425" anchor="t" anchorCtr="0"/>
          <a:lstStyle>
            <a:lvl1pPr marL="0" marR="0" lvl="0" indent="0" algn="ctr"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1pPr>
            <a:lvl2pPr marL="457200" marR="0" lvl="1" indent="0" algn="ctr"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buClr>
                <a:schemeClr val="dk1"/>
              </a:buClr>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6" name="Shape 16"/>
          <p:cNvSpPr txBox="1">
            <a:spLocks noGrp="1"/>
          </p:cNvSpPr>
          <p:nvPr>
            <p:ph type="sldNum" idx="12"/>
          </p:nvPr>
        </p:nvSpPr>
        <p:spPr>
          <a:xfrm>
            <a:off x="11506201" y="6492875"/>
            <a:ext cx="457200" cy="365125"/>
          </a:xfrm>
          <a:prstGeom prst="rect">
            <a:avLst/>
          </a:prstGeom>
          <a:noFill/>
          <a:ln>
            <a:noFill/>
          </a:ln>
        </p:spPr>
        <p:txBody>
          <a:bodyPr lIns="91425" tIns="45700" rIns="91425" bIns="45700" anchor="ctr" anchorCtr="0">
            <a:noAutofit/>
          </a:bodyPr>
          <a:lstStyle>
            <a:lvl1pPr algn="ctr">
              <a:defRPr sz="1800" b="1">
                <a:solidFill>
                  <a:schemeClr val="bg1"/>
                </a:solidFill>
              </a:defRPr>
            </a:lvl1pPr>
          </a:lstStyle>
          <a:p>
            <a:pPr>
              <a:buSzPct val="25000"/>
            </a:pPr>
            <a:fld id="{00000000-1234-1234-1234-123412341234}" type="slidenum">
              <a:rPr lang="en-US" smtClean="0">
                <a:latin typeface="Calibri"/>
                <a:ea typeface="Calibri"/>
                <a:cs typeface="Calibri"/>
                <a:sym typeface="Calibri"/>
              </a:rPr>
              <a:pPr>
                <a:buSzPct val="25000"/>
              </a:pPr>
              <a:t>‹#›</a:t>
            </a:fld>
            <a:endParaRPr lang="en-US" dirty="0">
              <a:latin typeface="Calibri"/>
              <a:ea typeface="Calibri"/>
              <a:cs typeface="Calibri"/>
              <a:sym typeface="Calibri"/>
            </a:endParaRPr>
          </a:p>
        </p:txBody>
      </p:sp>
      <p:sp>
        <p:nvSpPr>
          <p:cNvPr id="7" name="Shape 9"/>
          <p:cNvSpPr txBox="1">
            <a:spLocks noGrp="1"/>
          </p:cNvSpPr>
          <p:nvPr>
            <p:ph type="ftr" idx="11"/>
          </p:nvPr>
        </p:nvSpPr>
        <p:spPr>
          <a:xfrm>
            <a:off x="1981200" y="6467475"/>
            <a:ext cx="9067800" cy="36004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chemeClr val="bg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smtClean="0"/>
              <a:t>Introduction to Crystal Reports / Session 08</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0481" y="20321"/>
            <a:ext cx="12115798" cy="6858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9" name="Shape 19"/>
          <p:cNvSpPr txBox="1">
            <a:spLocks noGrp="1"/>
          </p:cNvSpPr>
          <p:nvPr>
            <p:ph type="body" idx="1" hasCustomPrompt="1"/>
          </p:nvPr>
        </p:nvSpPr>
        <p:spPr>
          <a:xfrm>
            <a:off x="30480" y="762000"/>
            <a:ext cx="12115799" cy="5414963"/>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Wingdings" panose="05000000000000000000" pitchFamily="2" charset="2"/>
              <a:buChar char="Ø"/>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r>
              <a:rPr lang="en-US" dirty="0" smtClean="0"/>
              <a:t>  </a:t>
            </a:r>
            <a:endParaRPr dirty="0"/>
          </a:p>
        </p:txBody>
      </p:sp>
      <p:sp>
        <p:nvSpPr>
          <p:cNvPr id="22" name="Shape 22"/>
          <p:cNvSpPr txBox="1">
            <a:spLocks noGrp="1"/>
          </p:cNvSpPr>
          <p:nvPr>
            <p:ph type="sldNum" idx="12"/>
          </p:nvPr>
        </p:nvSpPr>
        <p:spPr>
          <a:xfrm>
            <a:off x="11582400" y="6457315"/>
            <a:ext cx="533399" cy="365125"/>
          </a:xfrm>
          <a:prstGeom prst="rect">
            <a:avLst/>
          </a:prstGeom>
          <a:noFill/>
          <a:ln>
            <a:noFill/>
          </a:ln>
        </p:spPr>
        <p:txBody>
          <a:bodyPr lIns="91425" tIns="45700" rIns="91425" bIns="45700" anchor="ctr" anchorCtr="0">
            <a:noAutofit/>
          </a:bodyPr>
          <a:lstStyle>
            <a:lvl1pPr algn="ctr">
              <a:defRPr sz="1600" b="1">
                <a:solidFill>
                  <a:schemeClr val="bg1"/>
                </a:solidFill>
              </a:defRPr>
            </a:lvl1pPr>
          </a:lstStyle>
          <a:p>
            <a:pPr>
              <a:buSzPct val="25000"/>
            </a:pPr>
            <a:fld id="{00000000-1234-1234-1234-123412341234}" type="slidenum">
              <a:rPr lang="en-US" smtClean="0">
                <a:latin typeface="Calibri"/>
                <a:ea typeface="Calibri"/>
                <a:cs typeface="Calibri"/>
                <a:sym typeface="Calibri"/>
              </a:rPr>
              <a:pPr>
                <a:buSzPct val="25000"/>
              </a:pPr>
              <a:t>‹#›</a:t>
            </a:fld>
            <a:endParaRPr lang="en-US" dirty="0">
              <a:latin typeface="Calibri"/>
              <a:ea typeface="Calibri"/>
              <a:cs typeface="Calibri"/>
              <a:sym typeface="Calibri"/>
            </a:endParaRPr>
          </a:p>
        </p:txBody>
      </p:sp>
      <p:sp>
        <p:nvSpPr>
          <p:cNvPr id="7" name="Shape 9"/>
          <p:cNvSpPr txBox="1">
            <a:spLocks noGrp="1"/>
          </p:cNvSpPr>
          <p:nvPr>
            <p:ph type="ftr" idx="11"/>
          </p:nvPr>
        </p:nvSpPr>
        <p:spPr>
          <a:xfrm>
            <a:off x="1981200" y="6467475"/>
            <a:ext cx="9067800" cy="36004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chemeClr val="bg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smtClean="0"/>
              <a:t>Introduction to Crystal Reports / Session 08</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4">
            <a:alphaModFix/>
          </a:blip>
          <a:stretch>
            <a:fillRect l="-999" r="-999"/>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160" y="25400"/>
            <a:ext cx="12105640" cy="6604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 name="Shape 7"/>
          <p:cNvSpPr txBox="1">
            <a:spLocks noGrp="1"/>
          </p:cNvSpPr>
          <p:nvPr>
            <p:ph type="body" idx="1"/>
          </p:nvPr>
        </p:nvSpPr>
        <p:spPr>
          <a:xfrm>
            <a:off x="76200" y="838200"/>
            <a:ext cx="12039600" cy="5338763"/>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9" name="Shape 9"/>
          <p:cNvSpPr txBox="1">
            <a:spLocks noGrp="1"/>
          </p:cNvSpPr>
          <p:nvPr>
            <p:ph type="ftr" idx="11"/>
          </p:nvPr>
        </p:nvSpPr>
        <p:spPr>
          <a:xfrm>
            <a:off x="1981200" y="6467475"/>
            <a:ext cx="9067800" cy="36004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chemeClr val="bg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smtClean="0"/>
              <a:t>Introduction to Crystal Reports / Session 08</a:t>
            </a:r>
            <a:endParaRPr lang="en-US" dirty="0"/>
          </a:p>
        </p:txBody>
      </p:sp>
      <p:sp>
        <p:nvSpPr>
          <p:cNvPr id="10" name="Shape 10"/>
          <p:cNvSpPr txBox="1">
            <a:spLocks noGrp="1"/>
          </p:cNvSpPr>
          <p:nvPr>
            <p:ph type="sldNum" idx="12"/>
          </p:nvPr>
        </p:nvSpPr>
        <p:spPr>
          <a:xfrm>
            <a:off x="11506200" y="6497955"/>
            <a:ext cx="533399" cy="365125"/>
          </a:xfrm>
          <a:prstGeom prst="rect">
            <a:avLst/>
          </a:prstGeom>
          <a:noFill/>
          <a:ln>
            <a:noFill/>
          </a:ln>
        </p:spPr>
        <p:txBody>
          <a:bodyPr lIns="91425" tIns="45700" rIns="91425" bIns="45700" anchor="ctr" anchorCtr="0">
            <a:noAutofit/>
          </a:bodyPr>
          <a:lstStyle>
            <a:lvl1pPr algn="ctr">
              <a:defRPr sz="1600" b="1"/>
            </a:lvl1pPr>
          </a:lstStyle>
          <a:p>
            <a:pPr>
              <a:buSzPct val="25000"/>
            </a:pPr>
            <a:fld id="{00000000-1234-1234-1234-123412341234}" type="slidenum">
              <a:rPr lang="en-US" smtClean="0">
                <a:solidFill>
                  <a:srgbClr val="888888"/>
                </a:solidFill>
                <a:latin typeface="Calibri"/>
                <a:ea typeface="Calibri"/>
                <a:cs typeface="Calibri"/>
                <a:sym typeface="Calibri"/>
              </a:rPr>
              <a:pPr>
                <a:buSzPct val="25000"/>
              </a:pPr>
              <a:t>‹#›</a:t>
            </a:fld>
            <a:endParaRPr lang="en-US" dirty="0">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Shape 84"/>
          <p:cNvPicPr preferRelativeResize="0"/>
          <p:nvPr/>
        </p:nvPicPr>
        <p:blipFill rotWithShape="1">
          <a:blip r:embed="rId3">
            <a:alphaModFix/>
          </a:blip>
          <a:srcRect/>
          <a:stretch/>
        </p:blipFill>
        <p:spPr>
          <a:xfrm>
            <a:off x="0" y="0"/>
            <a:ext cx="12368462" cy="6871366"/>
          </a:xfrm>
          <a:prstGeom prst="rect">
            <a:avLst/>
          </a:prstGeom>
          <a:noFill/>
          <a:ln>
            <a:noFill/>
          </a:ln>
        </p:spPr>
      </p:pic>
      <p:sp>
        <p:nvSpPr>
          <p:cNvPr id="85" name="Shape 85"/>
          <p:cNvSpPr/>
          <p:nvPr/>
        </p:nvSpPr>
        <p:spPr>
          <a:xfrm>
            <a:off x="838200" y="2232316"/>
            <a:ext cx="10891684" cy="1631215"/>
          </a:xfrm>
          <a:prstGeom prst="rect">
            <a:avLst/>
          </a:prstGeom>
          <a:noFill/>
          <a:ln>
            <a:noFill/>
          </a:ln>
        </p:spPr>
        <p:txBody>
          <a:bodyPr lIns="91425" tIns="45700" rIns="91425" bIns="45700" anchor="t" anchorCtr="0">
            <a:noAutofit/>
          </a:bodyPr>
          <a:lstStyle/>
          <a:p>
            <a:pPr lvl="0" algn="ctr">
              <a:buSzPct val="25000"/>
            </a:pPr>
            <a:r>
              <a:rPr lang="en-US" sz="4800" b="1" dirty="0" smtClean="0">
                <a:solidFill>
                  <a:schemeClr val="bg1"/>
                </a:solidFill>
              </a:rPr>
              <a:t>Session 08</a:t>
            </a:r>
            <a:endParaRPr lang="en-US" sz="4800" b="1" i="0" u="none" strike="noStrike" cap="none" dirty="0">
              <a:solidFill>
                <a:schemeClr val="bg1"/>
              </a:solidFill>
              <a:sym typeface="Arial"/>
            </a:endParaRPr>
          </a:p>
          <a:p>
            <a:pPr algn="ctr"/>
            <a:r>
              <a:rPr lang="en-US" altLang="en-US" sz="4000" dirty="0">
                <a:solidFill>
                  <a:schemeClr val="bg1"/>
                </a:solidFill>
              </a:rPr>
              <a:t>Introduction to Crystal Reports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ltLang="en-US" smtClean="0"/>
              <a:t>Choose data type for columns</a:t>
            </a:r>
          </a:p>
        </p:txBody>
      </p:sp>
      <p:sp>
        <p:nvSpPr>
          <p:cNvPr id="2" name="Text Placeholder 1"/>
          <p:cNvSpPr>
            <a:spLocks noGrp="1"/>
          </p:cNvSpPr>
          <p:nvPr>
            <p:ph type="body" idx="1"/>
          </p:nvPr>
        </p:nvSpPr>
        <p:spPr/>
        <p:txBody>
          <a:bodyPr/>
          <a:lstStyle/>
          <a:p>
            <a:endParaRPr lang="en-US"/>
          </a:p>
        </p:txBody>
      </p:sp>
      <p:pic>
        <p:nvPicPr>
          <p:cNvPr id="2458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1" y="1905001"/>
            <a:ext cx="6989763" cy="385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idx="11"/>
          </p:nvPr>
        </p:nvSpPr>
        <p:spPr/>
        <p:txBody>
          <a:bodyPr/>
          <a:lstStyle/>
          <a:p>
            <a:r>
              <a:rPr lang="en-US" smtClean="0"/>
              <a:t>Introduction to Crystal Reports / Session 08</a:t>
            </a:r>
            <a:endParaRPr lang="en-US" dirty="0"/>
          </a:p>
        </p:txBody>
      </p:sp>
    </p:spTree>
    <p:extLst>
      <p:ext uri="{BB962C8B-B14F-4D97-AF65-F5344CB8AC3E}">
        <p14:creationId xmlns:p14="http://schemas.microsoft.com/office/powerpoint/2010/main" val="8844804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en-US" smtClean="0"/>
              <a:t>Add a CrystalReport to App</a:t>
            </a:r>
          </a:p>
        </p:txBody>
      </p:sp>
      <p:sp>
        <p:nvSpPr>
          <p:cNvPr id="2" name="Text Placeholder 1"/>
          <p:cNvSpPr>
            <a:spLocks noGrp="1"/>
          </p:cNvSpPr>
          <p:nvPr>
            <p:ph type="body" idx="1"/>
          </p:nvPr>
        </p:nvSpPr>
        <p:spPr/>
        <p:txBody>
          <a:bodyPr/>
          <a:lstStyle/>
          <a:p>
            <a:endParaRPr lang="en-US"/>
          </a:p>
        </p:txBody>
      </p:sp>
      <p:pic>
        <p:nvPicPr>
          <p:cNvPr id="25604" name="Picture 2" descr="C:\Users\LAIDUC~1\AppData\Local\Temp\SNAGHTML46fad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1" y="914400"/>
            <a:ext cx="8734425"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idx="11"/>
          </p:nvPr>
        </p:nvSpPr>
        <p:spPr/>
        <p:txBody>
          <a:bodyPr/>
          <a:lstStyle/>
          <a:p>
            <a:r>
              <a:rPr lang="en-US" smtClean="0"/>
              <a:t>Introduction to Crystal Reports / Session 08</a:t>
            </a:r>
            <a:endParaRPr lang="en-US" dirty="0"/>
          </a:p>
        </p:txBody>
      </p:sp>
    </p:spTree>
    <p:extLst>
      <p:ext uri="{BB962C8B-B14F-4D97-AF65-F5344CB8AC3E}">
        <p14:creationId xmlns:p14="http://schemas.microsoft.com/office/powerpoint/2010/main" val="37685217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ltLang="en-US" smtClean="0"/>
              <a:t>Choose Standard report</a:t>
            </a:r>
          </a:p>
        </p:txBody>
      </p:sp>
      <p:sp>
        <p:nvSpPr>
          <p:cNvPr id="2" name="Text Placeholder 1"/>
          <p:cNvSpPr>
            <a:spLocks noGrp="1"/>
          </p:cNvSpPr>
          <p:nvPr>
            <p:ph type="body" idx="1"/>
          </p:nvPr>
        </p:nvSpPr>
        <p:spPr/>
        <p:txBody>
          <a:bodyPr/>
          <a:lstStyle/>
          <a:p>
            <a:endParaRPr lang="en-US"/>
          </a:p>
        </p:txBody>
      </p:sp>
      <p:pic>
        <p:nvPicPr>
          <p:cNvPr id="26628" name="Picture 2" descr="C:\Users\LAIDUC~1\AppData\Local\Temp\SNAGHTML4787f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914400"/>
            <a:ext cx="4133850"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idx="11"/>
          </p:nvPr>
        </p:nvSpPr>
        <p:spPr/>
        <p:txBody>
          <a:bodyPr/>
          <a:lstStyle/>
          <a:p>
            <a:r>
              <a:rPr lang="en-US" smtClean="0"/>
              <a:t>Introduction to Crystal Reports / Session 08</a:t>
            </a:r>
            <a:endParaRPr lang="en-US" dirty="0"/>
          </a:p>
        </p:txBody>
      </p:sp>
    </p:spTree>
    <p:extLst>
      <p:ext uri="{BB962C8B-B14F-4D97-AF65-F5344CB8AC3E}">
        <p14:creationId xmlns:p14="http://schemas.microsoft.com/office/powerpoint/2010/main" val="41945754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ltLang="en-US" smtClean="0"/>
              <a:t>Choose datasource for report</a:t>
            </a:r>
          </a:p>
        </p:txBody>
      </p:sp>
      <p:sp>
        <p:nvSpPr>
          <p:cNvPr id="2" name="Text Placeholder 1"/>
          <p:cNvSpPr>
            <a:spLocks noGrp="1"/>
          </p:cNvSpPr>
          <p:nvPr>
            <p:ph type="body" idx="1"/>
          </p:nvPr>
        </p:nvSpPr>
        <p:spPr/>
        <p:txBody>
          <a:bodyPr/>
          <a:lstStyle/>
          <a:p>
            <a:endParaRPr lang="en-US"/>
          </a:p>
        </p:txBody>
      </p:sp>
      <p:pic>
        <p:nvPicPr>
          <p:cNvPr id="27652" name="Picture 2" descr="C:\Users\LAIDUC~1\AppData\Local\Temp\SNAGHTML47f06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990600"/>
            <a:ext cx="685800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idx="11"/>
          </p:nvPr>
        </p:nvSpPr>
        <p:spPr/>
        <p:txBody>
          <a:bodyPr/>
          <a:lstStyle/>
          <a:p>
            <a:r>
              <a:rPr lang="en-US" smtClean="0"/>
              <a:t>Introduction to Crystal Reports / Session 08</a:t>
            </a:r>
            <a:endParaRPr lang="en-US" dirty="0"/>
          </a:p>
        </p:txBody>
      </p:sp>
    </p:spTree>
    <p:extLst>
      <p:ext uri="{BB962C8B-B14F-4D97-AF65-F5344CB8AC3E}">
        <p14:creationId xmlns:p14="http://schemas.microsoft.com/office/powerpoint/2010/main" val="36173689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ltLang="en-US" smtClean="0"/>
              <a:t>Choose fields for report</a:t>
            </a:r>
          </a:p>
        </p:txBody>
      </p:sp>
      <p:sp>
        <p:nvSpPr>
          <p:cNvPr id="2" name="Text Placeholder 1"/>
          <p:cNvSpPr>
            <a:spLocks noGrp="1"/>
          </p:cNvSpPr>
          <p:nvPr>
            <p:ph type="body" idx="1"/>
          </p:nvPr>
        </p:nvSpPr>
        <p:spPr/>
        <p:txBody>
          <a:bodyPr/>
          <a:lstStyle/>
          <a:p>
            <a:endParaRPr lang="en-US"/>
          </a:p>
        </p:txBody>
      </p:sp>
      <p:pic>
        <p:nvPicPr>
          <p:cNvPr id="28676" name="Picture 2" descr="C:\Users\LAIDUC~1\AppData\Local\Temp\SNAGHTML48405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066800"/>
            <a:ext cx="6858000" cy="532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idx="11"/>
          </p:nvPr>
        </p:nvSpPr>
        <p:spPr/>
        <p:txBody>
          <a:bodyPr/>
          <a:lstStyle/>
          <a:p>
            <a:r>
              <a:rPr lang="en-US" smtClean="0"/>
              <a:t>Introduction to Crystal Reports / Session 08</a:t>
            </a:r>
            <a:endParaRPr lang="en-US" dirty="0"/>
          </a:p>
        </p:txBody>
      </p:sp>
    </p:spTree>
    <p:extLst>
      <p:ext uri="{BB962C8B-B14F-4D97-AF65-F5344CB8AC3E}">
        <p14:creationId xmlns:p14="http://schemas.microsoft.com/office/powerpoint/2010/main" val="19645095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ltLang="en-US" smtClean="0"/>
              <a:t>Click finish to generate report</a:t>
            </a:r>
          </a:p>
        </p:txBody>
      </p:sp>
      <p:sp>
        <p:nvSpPr>
          <p:cNvPr id="2" name="Text Placeholder 1"/>
          <p:cNvSpPr>
            <a:spLocks noGrp="1"/>
          </p:cNvSpPr>
          <p:nvPr>
            <p:ph type="body" idx="1"/>
          </p:nvPr>
        </p:nvSpPr>
        <p:spPr/>
        <p:txBody>
          <a:bodyPr/>
          <a:lstStyle/>
          <a:p>
            <a:endParaRPr lang="en-US"/>
          </a:p>
        </p:txBody>
      </p:sp>
      <p:pic>
        <p:nvPicPr>
          <p:cNvPr id="2970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295401"/>
            <a:ext cx="8077200" cy="466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idx="11"/>
          </p:nvPr>
        </p:nvSpPr>
        <p:spPr/>
        <p:txBody>
          <a:bodyPr/>
          <a:lstStyle/>
          <a:p>
            <a:r>
              <a:rPr lang="en-US" smtClean="0"/>
              <a:t>Introduction to Crystal Reports / Session 08</a:t>
            </a:r>
            <a:endParaRPr lang="en-US" dirty="0"/>
          </a:p>
        </p:txBody>
      </p:sp>
    </p:spTree>
    <p:extLst>
      <p:ext uri="{BB962C8B-B14F-4D97-AF65-F5344CB8AC3E}">
        <p14:creationId xmlns:p14="http://schemas.microsoft.com/office/powerpoint/2010/main" val="12678767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ltLang="en-US" smtClean="0"/>
              <a:t>Binding Reports to Application</a:t>
            </a:r>
          </a:p>
        </p:txBody>
      </p:sp>
      <p:sp>
        <p:nvSpPr>
          <p:cNvPr id="30723" name="Content Placeholder 2"/>
          <p:cNvSpPr>
            <a:spLocks noGrp="1"/>
          </p:cNvSpPr>
          <p:nvPr>
            <p:ph type="body" idx="1"/>
          </p:nvPr>
        </p:nvSpPr>
        <p:spPr/>
        <p:txBody>
          <a:bodyPr/>
          <a:lstStyle/>
          <a:p>
            <a:r>
              <a:rPr lang="en-US" altLang="en-US" smtClean="0"/>
              <a:t>WF allows you to bind reports to the application by using CystalReportViewer control.</a:t>
            </a:r>
          </a:p>
          <a:p>
            <a:endParaRPr lang="en-US" altLang="en-US" smtClean="0"/>
          </a:p>
        </p:txBody>
      </p:sp>
      <p:pic>
        <p:nvPicPr>
          <p:cNvPr id="3072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981200"/>
            <a:ext cx="8305800"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Arrow Connector 5"/>
          <p:cNvCxnSpPr/>
          <p:nvPr/>
        </p:nvCxnSpPr>
        <p:spPr>
          <a:xfrm flipV="1">
            <a:off x="2895600" y="4876800"/>
            <a:ext cx="1676400" cy="457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idx="11"/>
          </p:nvPr>
        </p:nvSpPr>
        <p:spPr/>
        <p:txBody>
          <a:bodyPr/>
          <a:lstStyle/>
          <a:p>
            <a:r>
              <a:rPr lang="en-US" smtClean="0"/>
              <a:t>Introduction to Crystal Reports / Session 08</a:t>
            </a:r>
            <a:endParaRPr lang="en-US" dirty="0"/>
          </a:p>
        </p:txBody>
      </p:sp>
    </p:spTree>
    <p:extLst>
      <p:ext uri="{BB962C8B-B14F-4D97-AF65-F5344CB8AC3E}">
        <p14:creationId xmlns:p14="http://schemas.microsoft.com/office/powerpoint/2010/main" val="41555361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ltLang="en-US" smtClean="0"/>
              <a:t>Code in Form_Load</a:t>
            </a:r>
          </a:p>
        </p:txBody>
      </p:sp>
      <p:sp>
        <p:nvSpPr>
          <p:cNvPr id="31747" name="Content Placeholder 2"/>
          <p:cNvSpPr>
            <a:spLocks noGrp="1"/>
          </p:cNvSpPr>
          <p:nvPr>
            <p:ph type="body" idx="1"/>
          </p:nvPr>
        </p:nvSpPr>
        <p:spPr/>
        <p:txBody>
          <a:bodyPr/>
          <a:lstStyle/>
          <a:p>
            <a:pPr>
              <a:buFont typeface="Wingdings" panose="05000000000000000000" pitchFamily="2" charset="2"/>
              <a:buNone/>
            </a:pPr>
            <a:r>
              <a:rPr lang="en-US" altLang="en-US" sz="2400"/>
              <a:t> string sqlconnect = "server=chungld;database=Shop;uid=sa;pwd=123465";</a:t>
            </a:r>
          </a:p>
          <a:p>
            <a:pPr>
              <a:buFont typeface="Wingdings" panose="05000000000000000000" pitchFamily="2" charset="2"/>
              <a:buNone/>
            </a:pPr>
            <a:r>
              <a:rPr lang="en-US" altLang="en-US" sz="2400"/>
              <a:t>        private void frmReport_Load(object sender, EventArgs e)</a:t>
            </a:r>
          </a:p>
          <a:p>
            <a:pPr>
              <a:buFont typeface="Wingdings" panose="05000000000000000000" pitchFamily="2" charset="2"/>
              <a:buNone/>
            </a:pPr>
            <a:r>
              <a:rPr lang="en-US" altLang="en-US" sz="2400"/>
              <a:t>        {</a:t>
            </a:r>
          </a:p>
          <a:p>
            <a:pPr>
              <a:buFont typeface="Wingdings" panose="05000000000000000000" pitchFamily="2" charset="2"/>
              <a:buNone/>
            </a:pPr>
            <a:r>
              <a:rPr lang="en-US" altLang="en-US" sz="2400"/>
              <a:t>            SqlDataAdapter da = new SqlDataAdapter("select productid,productname,size,color,price,quantity from product", sqlconnect);</a:t>
            </a:r>
          </a:p>
          <a:p>
            <a:pPr>
              <a:buFont typeface="Wingdings" panose="05000000000000000000" pitchFamily="2" charset="2"/>
              <a:buNone/>
            </a:pPr>
            <a:r>
              <a:rPr lang="en-US" altLang="en-US" sz="2400"/>
              <a:t>            DataSet ds = new DataSet();</a:t>
            </a:r>
          </a:p>
          <a:p>
            <a:pPr>
              <a:buFont typeface="Wingdings" panose="05000000000000000000" pitchFamily="2" charset="2"/>
              <a:buNone/>
            </a:pPr>
            <a:r>
              <a:rPr lang="en-US" altLang="en-US" sz="2400"/>
              <a:t>            da.Fill(ds);</a:t>
            </a:r>
          </a:p>
          <a:p>
            <a:pPr>
              <a:buFont typeface="Wingdings" panose="05000000000000000000" pitchFamily="2" charset="2"/>
              <a:buNone/>
            </a:pPr>
            <a:r>
              <a:rPr lang="en-US" altLang="en-US" sz="2400"/>
              <a:t>            rptProduct product = new rptProduct();</a:t>
            </a:r>
          </a:p>
          <a:p>
            <a:pPr>
              <a:buFont typeface="Wingdings" panose="05000000000000000000" pitchFamily="2" charset="2"/>
              <a:buNone/>
            </a:pPr>
            <a:r>
              <a:rPr lang="en-US" altLang="en-US" sz="2400"/>
              <a:t>            product.SetDataSource(ds.Tables[0]);</a:t>
            </a:r>
          </a:p>
          <a:p>
            <a:pPr>
              <a:buFont typeface="Wingdings" panose="05000000000000000000" pitchFamily="2" charset="2"/>
              <a:buNone/>
            </a:pPr>
            <a:r>
              <a:rPr lang="en-US" altLang="en-US" sz="2400"/>
              <a:t>            rptViewer.ReportSource = product;</a:t>
            </a:r>
          </a:p>
          <a:p>
            <a:pPr>
              <a:buFont typeface="Wingdings" panose="05000000000000000000" pitchFamily="2" charset="2"/>
              <a:buNone/>
            </a:pPr>
            <a:r>
              <a:rPr lang="en-US" altLang="en-US" sz="2400"/>
              <a:t>            rptViewer.Show();</a:t>
            </a:r>
          </a:p>
          <a:p>
            <a:pPr>
              <a:buFont typeface="Wingdings" panose="05000000000000000000" pitchFamily="2" charset="2"/>
              <a:buNone/>
            </a:pPr>
            <a:r>
              <a:rPr lang="en-US" altLang="en-US" sz="2400"/>
              <a:t>        }</a:t>
            </a:r>
          </a:p>
        </p:txBody>
      </p:sp>
      <p:sp>
        <p:nvSpPr>
          <p:cNvPr id="2" name="Footer Placeholder 1"/>
          <p:cNvSpPr>
            <a:spLocks noGrp="1"/>
          </p:cNvSpPr>
          <p:nvPr>
            <p:ph type="ftr" idx="11"/>
          </p:nvPr>
        </p:nvSpPr>
        <p:spPr/>
        <p:txBody>
          <a:bodyPr/>
          <a:lstStyle/>
          <a:p>
            <a:r>
              <a:rPr lang="en-US" smtClean="0"/>
              <a:t>Introduction to Crystal Reports / Session 08</a:t>
            </a:r>
            <a:endParaRPr lang="en-US" dirty="0"/>
          </a:p>
        </p:txBody>
      </p:sp>
    </p:spTree>
    <p:extLst>
      <p:ext uri="{BB962C8B-B14F-4D97-AF65-F5344CB8AC3E}">
        <p14:creationId xmlns:p14="http://schemas.microsoft.com/office/powerpoint/2010/main" val="36475625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altLang="en-US" smtClean="0"/>
              <a:t>Build and Run</a:t>
            </a:r>
          </a:p>
        </p:txBody>
      </p:sp>
      <p:sp>
        <p:nvSpPr>
          <p:cNvPr id="2" name="Text Placeholder 1"/>
          <p:cNvSpPr>
            <a:spLocks noGrp="1"/>
          </p:cNvSpPr>
          <p:nvPr>
            <p:ph type="body" idx="1"/>
          </p:nvPr>
        </p:nvSpPr>
        <p:spPr/>
        <p:txBody>
          <a:bodyPr/>
          <a:lstStyle/>
          <a:p>
            <a:endParaRPr lang="en-US"/>
          </a:p>
        </p:txBody>
      </p:sp>
      <p:pic>
        <p:nvPicPr>
          <p:cNvPr id="32772" name="Picture 2" descr="C:\Users\LAIDUC~1\AppData\Local\Temp\SNAGHTML106b5d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1" y="990600"/>
            <a:ext cx="8410575" cy="512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idx="11"/>
          </p:nvPr>
        </p:nvSpPr>
        <p:spPr/>
        <p:txBody>
          <a:bodyPr/>
          <a:lstStyle/>
          <a:p>
            <a:r>
              <a:rPr lang="en-US" smtClean="0"/>
              <a:t>Introduction to Crystal Reports / Session 08</a:t>
            </a:r>
            <a:endParaRPr lang="en-US" dirty="0"/>
          </a:p>
        </p:txBody>
      </p:sp>
    </p:spTree>
    <p:extLst>
      <p:ext uri="{BB962C8B-B14F-4D97-AF65-F5344CB8AC3E}">
        <p14:creationId xmlns:p14="http://schemas.microsoft.com/office/powerpoint/2010/main" val="2604870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pPr eaLnBrk="1" hangingPunct="1"/>
            <a:r>
              <a:rPr lang="en-US" altLang="en-US" smtClean="0"/>
              <a:t>Customizing a Report at Runtime</a:t>
            </a:r>
          </a:p>
        </p:txBody>
      </p:sp>
      <p:sp>
        <p:nvSpPr>
          <p:cNvPr id="33795" name="Content Placeholder 2"/>
          <p:cNvSpPr>
            <a:spLocks noGrp="1"/>
          </p:cNvSpPr>
          <p:nvPr>
            <p:ph type="body" idx="1"/>
          </p:nvPr>
        </p:nvSpPr>
        <p:spPr/>
        <p:txBody>
          <a:bodyPr/>
          <a:lstStyle/>
          <a:p>
            <a:pPr eaLnBrk="1" hangingPunct="1"/>
            <a:r>
              <a:rPr lang="en-US" altLang="en-US" smtClean="0"/>
              <a:t>You can customize a report at runtime in WF. This is done by adding the required code to the application using the Report Engine Object Model or by using the class for the WF Viewer.</a:t>
            </a:r>
          </a:p>
        </p:txBody>
      </p:sp>
      <p:sp>
        <p:nvSpPr>
          <p:cNvPr id="2" name="Footer Placeholder 1"/>
          <p:cNvSpPr>
            <a:spLocks noGrp="1"/>
          </p:cNvSpPr>
          <p:nvPr>
            <p:ph type="ftr" idx="11"/>
          </p:nvPr>
        </p:nvSpPr>
        <p:spPr/>
        <p:txBody>
          <a:bodyPr/>
          <a:lstStyle/>
          <a:p>
            <a:r>
              <a:rPr lang="en-US" smtClean="0"/>
              <a:t>Introduction to Crystal Reports / Session 08</a:t>
            </a:r>
            <a:endParaRPr lang="en-US" dirty="0"/>
          </a:p>
        </p:txBody>
      </p:sp>
    </p:spTree>
    <p:extLst>
      <p:ext uri="{BB962C8B-B14F-4D97-AF65-F5344CB8AC3E}">
        <p14:creationId xmlns:p14="http://schemas.microsoft.com/office/powerpoint/2010/main" val="9593252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7" descr="s.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1752601"/>
            <a:ext cx="3314700"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Rectangle 2"/>
          <p:cNvSpPr>
            <a:spLocks noGrp="1" noChangeArrowheads="1"/>
          </p:cNvSpPr>
          <p:nvPr>
            <p:ph type="title"/>
          </p:nvPr>
        </p:nvSpPr>
        <p:spPr/>
        <p:txBody>
          <a:bodyPr/>
          <a:lstStyle/>
          <a:p>
            <a:pPr eaLnBrk="1" hangingPunct="1"/>
            <a:r>
              <a:rPr lang="en-US" altLang="en-US" smtClean="0"/>
              <a:t>Objectives</a:t>
            </a:r>
          </a:p>
        </p:txBody>
      </p:sp>
      <p:sp>
        <p:nvSpPr>
          <p:cNvPr id="16388" name="Rectangle 3"/>
          <p:cNvSpPr>
            <a:spLocks noGrp="1" noChangeArrowheads="1"/>
          </p:cNvSpPr>
          <p:nvPr>
            <p:ph type="body" idx="1"/>
          </p:nvPr>
        </p:nvSpPr>
        <p:spPr/>
        <p:txBody>
          <a:bodyPr/>
          <a:lstStyle/>
          <a:p>
            <a:pPr eaLnBrk="1" hangingPunct="1"/>
            <a:r>
              <a:rPr lang="en-US" altLang="en-US" dirty="0" smtClean="0"/>
              <a:t>Crystal Reports</a:t>
            </a:r>
          </a:p>
          <a:p>
            <a:pPr eaLnBrk="1" hangingPunct="1"/>
            <a:r>
              <a:rPr lang="en-US" altLang="en-US" dirty="0" smtClean="0"/>
              <a:t>Crystal Report Expert</a:t>
            </a:r>
          </a:p>
          <a:p>
            <a:pPr eaLnBrk="1" hangingPunct="1"/>
            <a:r>
              <a:rPr lang="en-US" altLang="en-US" dirty="0" smtClean="0"/>
              <a:t>Runtime Customization</a:t>
            </a:r>
          </a:p>
          <a:p>
            <a:pPr eaLnBrk="1" hangingPunct="1"/>
            <a:r>
              <a:rPr lang="en-US" altLang="en-US" dirty="0" smtClean="0"/>
              <a:t>Working with Crystal Reports</a:t>
            </a:r>
          </a:p>
          <a:p>
            <a:pPr eaLnBrk="1" hangingPunct="1"/>
            <a:r>
              <a:rPr lang="en-US" altLang="en-US" dirty="0"/>
              <a:t>Formatting data</a:t>
            </a:r>
          </a:p>
          <a:p>
            <a:pPr eaLnBrk="1" hangingPunct="1"/>
            <a:r>
              <a:rPr lang="en-US" altLang="en-US" dirty="0"/>
              <a:t>Expression field in report</a:t>
            </a:r>
          </a:p>
          <a:p>
            <a:pPr eaLnBrk="1" hangingPunct="1"/>
            <a:r>
              <a:rPr lang="en-US" altLang="en-US" dirty="0"/>
              <a:t>Aggregate in report</a:t>
            </a:r>
          </a:p>
          <a:p>
            <a:pPr eaLnBrk="1" hangingPunct="1"/>
            <a:r>
              <a:rPr lang="en-US" altLang="en-US" dirty="0"/>
              <a:t>Grouping in report</a:t>
            </a:r>
          </a:p>
          <a:p>
            <a:pPr eaLnBrk="1" hangingPunct="1"/>
            <a:r>
              <a:rPr lang="en-US" altLang="en-US" dirty="0"/>
              <a:t>Load reports in one Form.</a:t>
            </a:r>
          </a:p>
          <a:p>
            <a:pPr eaLnBrk="1" hangingPunct="1"/>
            <a:r>
              <a:rPr lang="en-US" altLang="en-US" dirty="0"/>
              <a:t>Other…</a:t>
            </a:r>
            <a:endParaRPr lang="en-US" altLang="en-US" dirty="0" smtClean="0"/>
          </a:p>
        </p:txBody>
      </p:sp>
      <p:sp>
        <p:nvSpPr>
          <p:cNvPr id="2" name="Footer Placeholder 1"/>
          <p:cNvSpPr>
            <a:spLocks noGrp="1"/>
          </p:cNvSpPr>
          <p:nvPr>
            <p:ph type="ftr" idx="11"/>
          </p:nvPr>
        </p:nvSpPr>
        <p:spPr/>
        <p:txBody>
          <a:bodyPr/>
          <a:lstStyle/>
          <a:p>
            <a:r>
              <a:rPr lang="en-US" smtClean="0"/>
              <a:t>Introduction to Crystal Reports / Session 08</a:t>
            </a:r>
            <a:endParaRPr lang="en-US" dirty="0"/>
          </a:p>
        </p:txBody>
      </p:sp>
    </p:spTree>
    <p:extLst>
      <p:ext uri="{BB962C8B-B14F-4D97-AF65-F5344CB8AC3E}">
        <p14:creationId xmlns:p14="http://schemas.microsoft.com/office/powerpoint/2010/main" val="6784987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pPr eaLnBrk="1" hangingPunct="1"/>
            <a:r>
              <a:rPr lang="en-US" altLang="en-US" smtClean="0"/>
              <a:t>“SelectionFormula” Property</a:t>
            </a:r>
          </a:p>
        </p:txBody>
      </p:sp>
      <p:sp>
        <p:nvSpPr>
          <p:cNvPr id="34819" name="Content Placeholder 2"/>
          <p:cNvSpPr>
            <a:spLocks noGrp="1"/>
          </p:cNvSpPr>
          <p:nvPr>
            <p:ph type="body" idx="1"/>
          </p:nvPr>
        </p:nvSpPr>
        <p:spPr/>
        <p:txBody>
          <a:bodyPr/>
          <a:lstStyle/>
          <a:p>
            <a:pPr eaLnBrk="1" hangingPunct="1"/>
            <a:r>
              <a:rPr lang="en-US" altLang="en-US" smtClean="0"/>
              <a:t>You can use the selection formulas to filter and display the required records in a report. A selection formula can also be used in grouping and sorting fields of a table displayed in the report.</a:t>
            </a:r>
          </a:p>
          <a:p>
            <a:pPr eaLnBrk="1" hangingPunct="1"/>
            <a:r>
              <a:rPr lang="en-US" altLang="en-US" smtClean="0"/>
              <a:t>View product with name=Crazy but color not Red</a:t>
            </a:r>
          </a:p>
          <a:p>
            <a:pPr eaLnBrk="1" hangingPunct="1">
              <a:buFont typeface="Wingdings" panose="05000000000000000000" pitchFamily="2" charset="2"/>
              <a:buNone/>
            </a:pPr>
            <a:r>
              <a:rPr lang="en-US" altLang="en-US" smtClean="0">
                <a:solidFill>
                  <a:srgbClr val="FF0000"/>
                </a:solidFill>
              </a:rPr>
              <a:t>	</a:t>
            </a:r>
            <a:r>
              <a:rPr lang="en-US" altLang="en-US" sz="2000">
                <a:solidFill>
                  <a:srgbClr val="FF0000"/>
                </a:solidFill>
              </a:rPr>
              <a:t>rptViewer.SelectionFormula = "{Product.ProductName}=\"Crazy\" and {Product.Color}&lt;&gt;\"Red\"";</a:t>
            </a:r>
            <a:endParaRPr lang="en-US" altLang="en-US" smtClean="0">
              <a:solidFill>
                <a:srgbClr val="FF0000"/>
              </a:solidFill>
            </a:endParaRPr>
          </a:p>
        </p:txBody>
      </p:sp>
      <p:sp>
        <p:nvSpPr>
          <p:cNvPr id="2" name="Footer Placeholder 1"/>
          <p:cNvSpPr>
            <a:spLocks noGrp="1"/>
          </p:cNvSpPr>
          <p:nvPr>
            <p:ph type="ftr" idx="11"/>
          </p:nvPr>
        </p:nvSpPr>
        <p:spPr/>
        <p:txBody>
          <a:bodyPr/>
          <a:lstStyle/>
          <a:p>
            <a:r>
              <a:rPr lang="en-US" smtClean="0"/>
              <a:t>Introduction to Crystal Reports / Session 08</a:t>
            </a:r>
            <a:endParaRPr lang="en-US" dirty="0"/>
          </a:p>
        </p:txBody>
      </p:sp>
    </p:spTree>
    <p:extLst>
      <p:ext uri="{BB962C8B-B14F-4D97-AF65-F5344CB8AC3E}">
        <p14:creationId xmlns:p14="http://schemas.microsoft.com/office/powerpoint/2010/main" val="35081817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pPr eaLnBrk="1" hangingPunct="1"/>
            <a:r>
              <a:rPr lang="en-US" altLang="en-US" smtClean="0"/>
              <a:t>Parameter Fields</a:t>
            </a:r>
          </a:p>
        </p:txBody>
      </p:sp>
      <p:sp>
        <p:nvSpPr>
          <p:cNvPr id="35843" name="Content Placeholder 2"/>
          <p:cNvSpPr>
            <a:spLocks noGrp="1"/>
          </p:cNvSpPr>
          <p:nvPr>
            <p:ph type="body" idx="1"/>
          </p:nvPr>
        </p:nvSpPr>
        <p:spPr/>
        <p:txBody>
          <a:bodyPr/>
          <a:lstStyle/>
          <a:p>
            <a:pPr eaLnBrk="1" hangingPunct="1"/>
            <a:r>
              <a:rPr lang="en-US" altLang="en-US"/>
              <a:t>A parameter is like getting an answer to a question, from the user, without which the report will not be generated. To take values form the user at runtime, parameter fields are created programmatically.</a:t>
            </a:r>
          </a:p>
          <a:p>
            <a:pPr eaLnBrk="1" hangingPunct="1"/>
            <a:r>
              <a:rPr lang="en-US" altLang="en-US"/>
              <a:t>Purposes of parameters</a:t>
            </a:r>
          </a:p>
          <a:p>
            <a:pPr lvl="1" eaLnBrk="1" hangingPunct="1"/>
            <a:r>
              <a:rPr lang="en-US" altLang="en-US"/>
              <a:t>Passing a parameter on a database field allows the user to specify values for that field to filter the records.</a:t>
            </a:r>
          </a:p>
          <a:p>
            <a:pPr lvl="1" eaLnBrk="1" hangingPunct="1"/>
            <a:r>
              <a:rPr lang="en-US" altLang="en-US"/>
              <a:t>Applying conditional formatting to the fields in reports, which the user has specified.</a:t>
            </a:r>
          </a:p>
          <a:p>
            <a:pPr lvl="1" eaLnBrk="1" hangingPunct="1"/>
            <a:r>
              <a:rPr lang="en-US" altLang="en-US"/>
              <a:t>Specifying the order and the field name according to which data is sorted.</a:t>
            </a:r>
          </a:p>
          <a:p>
            <a:pPr lvl="1" eaLnBrk="1" hangingPunct="1"/>
            <a:r>
              <a:rPr lang="en-US" altLang="en-US"/>
              <a:t>Grouping the required fields, which the user has specified.</a:t>
            </a:r>
          </a:p>
        </p:txBody>
      </p:sp>
      <p:sp>
        <p:nvSpPr>
          <p:cNvPr id="2" name="Footer Placeholder 1"/>
          <p:cNvSpPr>
            <a:spLocks noGrp="1"/>
          </p:cNvSpPr>
          <p:nvPr>
            <p:ph type="ftr" idx="11"/>
          </p:nvPr>
        </p:nvSpPr>
        <p:spPr/>
        <p:txBody>
          <a:bodyPr/>
          <a:lstStyle/>
          <a:p>
            <a:r>
              <a:rPr lang="en-US" smtClean="0"/>
              <a:t>Introduction to Crystal Reports / Session 08</a:t>
            </a:r>
            <a:endParaRPr lang="en-US" dirty="0"/>
          </a:p>
        </p:txBody>
      </p:sp>
    </p:spTree>
    <p:extLst>
      <p:ext uri="{BB962C8B-B14F-4D97-AF65-F5344CB8AC3E}">
        <p14:creationId xmlns:p14="http://schemas.microsoft.com/office/powerpoint/2010/main" val="38550162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ltLang="en-US" smtClean="0"/>
              <a:t>Creating parameter field</a:t>
            </a:r>
          </a:p>
        </p:txBody>
      </p:sp>
      <p:sp>
        <p:nvSpPr>
          <p:cNvPr id="2" name="Text Placeholder 1"/>
          <p:cNvSpPr>
            <a:spLocks noGrp="1"/>
          </p:cNvSpPr>
          <p:nvPr>
            <p:ph type="body" idx="1"/>
          </p:nvPr>
        </p:nvSpPr>
        <p:spPr/>
        <p:txBody>
          <a:bodyPr/>
          <a:lstStyle/>
          <a:p>
            <a:endParaRPr lang="en-US"/>
          </a:p>
        </p:txBody>
      </p:sp>
      <p:pic>
        <p:nvPicPr>
          <p:cNvPr id="3686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1" y="914401"/>
            <a:ext cx="2066925"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Picture 4" descr="C:\Users\LAIDUC~1\AppData\Local\Temp\SNAGHTML755dc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1" y="2667001"/>
            <a:ext cx="5438775" cy="362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Arrow Connector 6"/>
          <p:cNvCxnSpPr/>
          <p:nvPr/>
        </p:nvCxnSpPr>
        <p:spPr>
          <a:xfrm rot="5400000">
            <a:off x="5601494" y="2323306"/>
            <a:ext cx="8382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 name="Footer Placeholder 2"/>
          <p:cNvSpPr>
            <a:spLocks noGrp="1"/>
          </p:cNvSpPr>
          <p:nvPr>
            <p:ph type="ftr" idx="11"/>
          </p:nvPr>
        </p:nvSpPr>
        <p:spPr/>
        <p:txBody>
          <a:bodyPr/>
          <a:lstStyle/>
          <a:p>
            <a:r>
              <a:rPr lang="en-US" smtClean="0"/>
              <a:t>Introduction to Crystal Reports / Session 08</a:t>
            </a:r>
            <a:endParaRPr lang="en-US" dirty="0"/>
          </a:p>
        </p:txBody>
      </p:sp>
    </p:spTree>
    <p:extLst>
      <p:ext uri="{BB962C8B-B14F-4D97-AF65-F5344CB8AC3E}">
        <p14:creationId xmlns:p14="http://schemas.microsoft.com/office/powerpoint/2010/main" val="33271773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ltLang="en-US" smtClean="0"/>
              <a:t>Creating parameter field</a:t>
            </a:r>
          </a:p>
        </p:txBody>
      </p:sp>
      <p:sp>
        <p:nvSpPr>
          <p:cNvPr id="2" name="Text Placeholder 1"/>
          <p:cNvSpPr>
            <a:spLocks noGrp="1"/>
          </p:cNvSpPr>
          <p:nvPr>
            <p:ph type="body" idx="1"/>
          </p:nvPr>
        </p:nvSpPr>
        <p:spPr/>
        <p:txBody>
          <a:bodyPr/>
          <a:lstStyle/>
          <a:p>
            <a:endParaRPr lang="en-US"/>
          </a:p>
        </p:txBody>
      </p:sp>
      <p:pic>
        <p:nvPicPr>
          <p:cNvPr id="3789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4064" y="1376364"/>
            <a:ext cx="8142287"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Arrow Connector 5"/>
          <p:cNvCxnSpPr/>
          <p:nvPr/>
        </p:nvCxnSpPr>
        <p:spPr>
          <a:xfrm rot="10800000" flipV="1">
            <a:off x="4114800" y="2590800"/>
            <a:ext cx="4419600" cy="457200"/>
          </a:xfrm>
          <a:prstGeom prst="straightConnector1">
            <a:avLst/>
          </a:prstGeom>
          <a:ln w="28575">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3" name="Footer Placeholder 2"/>
          <p:cNvSpPr>
            <a:spLocks noGrp="1"/>
          </p:cNvSpPr>
          <p:nvPr>
            <p:ph type="ftr" idx="11"/>
          </p:nvPr>
        </p:nvSpPr>
        <p:spPr/>
        <p:txBody>
          <a:bodyPr/>
          <a:lstStyle/>
          <a:p>
            <a:r>
              <a:rPr lang="en-US" smtClean="0"/>
              <a:t>Introduction to Crystal Reports / Session 08</a:t>
            </a:r>
            <a:endParaRPr lang="en-US" dirty="0"/>
          </a:p>
        </p:txBody>
      </p:sp>
    </p:spTree>
    <p:extLst>
      <p:ext uri="{BB962C8B-B14F-4D97-AF65-F5344CB8AC3E}">
        <p14:creationId xmlns:p14="http://schemas.microsoft.com/office/powerpoint/2010/main" val="40684397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altLang="en-US" smtClean="0"/>
              <a:t>Pass value for parameter</a:t>
            </a:r>
          </a:p>
        </p:txBody>
      </p:sp>
      <p:sp>
        <p:nvSpPr>
          <p:cNvPr id="38915" name="Content Placeholder 2"/>
          <p:cNvSpPr>
            <a:spLocks noGrp="1"/>
          </p:cNvSpPr>
          <p:nvPr>
            <p:ph type="body" idx="1"/>
          </p:nvPr>
        </p:nvSpPr>
        <p:spPr/>
        <p:txBody>
          <a:bodyPr/>
          <a:lstStyle/>
          <a:p>
            <a:pPr>
              <a:buFont typeface="Wingdings" panose="05000000000000000000" pitchFamily="2" charset="2"/>
              <a:buNone/>
            </a:pPr>
            <a:r>
              <a:rPr lang="en-US" altLang="en-US" sz="2400"/>
              <a:t> rptproduct.SetParameterValue("company", "Công ty TNHH ABC");</a:t>
            </a:r>
          </a:p>
        </p:txBody>
      </p:sp>
      <p:pic>
        <p:nvPicPr>
          <p:cNvPr id="38916" name="Picture 2" descr="C:\Users\LAIDUC~1\AppData\Local\Temp\SNAGHTML79377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1" y="1676400"/>
            <a:ext cx="7515225"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en-US" smtClean="0"/>
              <a:t>Introduction to Crystal Reports / Session 08</a:t>
            </a:r>
            <a:endParaRPr lang="en-US" dirty="0"/>
          </a:p>
        </p:txBody>
      </p:sp>
    </p:spTree>
    <p:extLst>
      <p:ext uri="{BB962C8B-B14F-4D97-AF65-F5344CB8AC3E}">
        <p14:creationId xmlns:p14="http://schemas.microsoft.com/office/powerpoint/2010/main" val="2136296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pPr eaLnBrk="1" hangingPunct="1"/>
            <a:r>
              <a:rPr lang="en-US" altLang="en-US" smtClean="0"/>
              <a:t>Sorting Fields at Runtime</a:t>
            </a:r>
          </a:p>
        </p:txBody>
      </p:sp>
      <p:sp>
        <p:nvSpPr>
          <p:cNvPr id="2" name="Text Placeholder 1"/>
          <p:cNvSpPr>
            <a:spLocks noGrp="1"/>
          </p:cNvSpPr>
          <p:nvPr>
            <p:ph type="body" idx="1"/>
          </p:nvPr>
        </p:nvSpPr>
        <p:spPr/>
        <p:txBody>
          <a:bodyPr/>
          <a:lstStyle/>
          <a:p>
            <a:endParaRPr lang="en-US"/>
          </a:p>
        </p:txBody>
      </p:sp>
      <p:pic>
        <p:nvPicPr>
          <p:cNvPr id="39939" name="Content Placeholder 6" descr="s.png"/>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0" y="1219200"/>
            <a:ext cx="6811963" cy="2057400"/>
          </a:xfrm>
        </p:spPr>
      </p:pic>
      <p:pic>
        <p:nvPicPr>
          <p:cNvPr id="39940" name="Picture 7" descr="s.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3124200"/>
            <a:ext cx="8154988"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idx="11"/>
          </p:nvPr>
        </p:nvSpPr>
        <p:spPr/>
        <p:txBody>
          <a:bodyPr/>
          <a:lstStyle/>
          <a:p>
            <a:r>
              <a:rPr lang="en-US" smtClean="0"/>
              <a:t>Introduction to Crystal Reports / Session 08</a:t>
            </a:r>
            <a:endParaRPr lang="en-US" dirty="0"/>
          </a:p>
        </p:txBody>
      </p:sp>
    </p:spTree>
    <p:extLst>
      <p:ext uri="{BB962C8B-B14F-4D97-AF65-F5344CB8AC3E}">
        <p14:creationId xmlns:p14="http://schemas.microsoft.com/office/powerpoint/2010/main" val="29479526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pPr eaLnBrk="1" hangingPunct="1"/>
            <a:r>
              <a:rPr lang="en-US" altLang="en-US" smtClean="0"/>
              <a:t>Export a Report</a:t>
            </a:r>
          </a:p>
        </p:txBody>
      </p:sp>
      <p:sp>
        <p:nvSpPr>
          <p:cNvPr id="40963" name="Content Placeholder 2"/>
          <p:cNvSpPr>
            <a:spLocks noGrp="1"/>
          </p:cNvSpPr>
          <p:nvPr>
            <p:ph type="body" idx="1"/>
          </p:nvPr>
        </p:nvSpPr>
        <p:spPr/>
        <p:txBody>
          <a:bodyPr/>
          <a:lstStyle/>
          <a:p>
            <a:pPr eaLnBrk="1" hangingPunct="1"/>
            <a:r>
              <a:rPr lang="en-US" altLang="en-US" smtClean="0"/>
              <a:t>Adobe Acrobat(.pdf)</a:t>
            </a:r>
          </a:p>
          <a:p>
            <a:pPr eaLnBrk="1" hangingPunct="1"/>
            <a:r>
              <a:rPr lang="en-US" altLang="en-US" smtClean="0"/>
              <a:t>Crystal Reports for Visual Studio .NET (.rpt)</a:t>
            </a:r>
          </a:p>
          <a:p>
            <a:pPr eaLnBrk="1" hangingPunct="1"/>
            <a:r>
              <a:rPr lang="en-US" altLang="en-US" smtClean="0"/>
              <a:t>HTML 3.2 and 4.0 (.html)</a:t>
            </a:r>
          </a:p>
          <a:p>
            <a:pPr eaLnBrk="1" hangingPunct="1"/>
            <a:r>
              <a:rPr lang="en-US" altLang="en-US" smtClean="0"/>
              <a:t>Microsoft Excel (.xls)</a:t>
            </a:r>
          </a:p>
          <a:p>
            <a:pPr eaLnBrk="1" hangingPunct="1"/>
            <a:r>
              <a:rPr lang="en-US" altLang="en-US" smtClean="0"/>
              <a:t>Microsoft Rich Text (.rtf)</a:t>
            </a:r>
          </a:p>
          <a:p>
            <a:pPr eaLnBrk="1" hangingPunct="1"/>
            <a:r>
              <a:rPr lang="en-US" altLang="en-US" smtClean="0"/>
              <a:t>Microsoft Word (.doc)</a:t>
            </a:r>
          </a:p>
        </p:txBody>
      </p:sp>
      <p:sp>
        <p:nvSpPr>
          <p:cNvPr id="2" name="Footer Placeholder 1"/>
          <p:cNvSpPr>
            <a:spLocks noGrp="1"/>
          </p:cNvSpPr>
          <p:nvPr>
            <p:ph type="ftr" idx="11"/>
          </p:nvPr>
        </p:nvSpPr>
        <p:spPr/>
        <p:txBody>
          <a:bodyPr/>
          <a:lstStyle/>
          <a:p>
            <a:r>
              <a:rPr lang="en-US" smtClean="0"/>
              <a:t>Introduction to Crystal Reports / Session 08</a:t>
            </a:r>
            <a:endParaRPr lang="en-US" dirty="0"/>
          </a:p>
        </p:txBody>
      </p:sp>
    </p:spTree>
    <p:extLst>
      <p:ext uri="{BB962C8B-B14F-4D97-AF65-F5344CB8AC3E}">
        <p14:creationId xmlns:p14="http://schemas.microsoft.com/office/powerpoint/2010/main" val="1565798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Operations in Crystal Report</a:t>
            </a:r>
            <a:endParaRPr lang="en-US" dirty="0"/>
          </a:p>
        </p:txBody>
      </p:sp>
      <p:sp>
        <p:nvSpPr>
          <p:cNvPr id="3" name="Text Placeholder 2"/>
          <p:cNvSpPr>
            <a:spLocks noGrp="1"/>
          </p:cNvSpPr>
          <p:nvPr>
            <p:ph type="body" idx="1"/>
          </p:nvPr>
        </p:nvSpPr>
        <p:spPr/>
        <p:txBody>
          <a:bodyPr/>
          <a:lstStyle/>
          <a:p>
            <a:pPr eaLnBrk="1" hangingPunct="1"/>
            <a:r>
              <a:rPr lang="en-US" altLang="en-US" dirty="0"/>
              <a:t>Formatting data</a:t>
            </a:r>
          </a:p>
          <a:p>
            <a:pPr eaLnBrk="1" hangingPunct="1"/>
            <a:r>
              <a:rPr lang="en-US" altLang="en-US" dirty="0"/>
              <a:t>Expression field in report</a:t>
            </a:r>
          </a:p>
          <a:p>
            <a:pPr eaLnBrk="1" hangingPunct="1"/>
            <a:r>
              <a:rPr lang="en-US" altLang="en-US" dirty="0"/>
              <a:t>Aggregate in report</a:t>
            </a:r>
          </a:p>
          <a:p>
            <a:pPr eaLnBrk="1" hangingPunct="1"/>
            <a:r>
              <a:rPr lang="en-US" altLang="en-US" dirty="0"/>
              <a:t>Grouping in report</a:t>
            </a:r>
          </a:p>
          <a:p>
            <a:pPr eaLnBrk="1" hangingPunct="1"/>
            <a:r>
              <a:rPr lang="en-US" altLang="en-US" dirty="0"/>
              <a:t>Load reports in one Form.</a:t>
            </a:r>
          </a:p>
          <a:p>
            <a:pPr eaLnBrk="1" hangingPunct="1"/>
            <a:r>
              <a:rPr lang="en-US" altLang="en-US" dirty="0"/>
              <a:t>Other…</a:t>
            </a:r>
          </a:p>
          <a:p>
            <a:endParaRPr lang="en-US" dirty="0"/>
          </a:p>
        </p:txBody>
      </p:sp>
      <p:sp>
        <p:nvSpPr>
          <p:cNvPr id="4" name="Footer Placeholder 3"/>
          <p:cNvSpPr>
            <a:spLocks noGrp="1"/>
          </p:cNvSpPr>
          <p:nvPr>
            <p:ph type="ftr" idx="11"/>
          </p:nvPr>
        </p:nvSpPr>
        <p:spPr/>
        <p:txBody>
          <a:bodyPr/>
          <a:lstStyle/>
          <a:p>
            <a:r>
              <a:rPr lang="en-US" smtClean="0"/>
              <a:t>Introduction to Crystal Reports / Session 08</a:t>
            </a:r>
            <a:endParaRPr lang="en-US" dirty="0"/>
          </a:p>
        </p:txBody>
      </p:sp>
    </p:spTree>
    <p:extLst>
      <p:ext uri="{BB962C8B-B14F-4D97-AF65-F5344CB8AC3E}">
        <p14:creationId xmlns:p14="http://schemas.microsoft.com/office/powerpoint/2010/main" val="3585572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ltLang="en-US" smtClean="0"/>
              <a:t>Summary and Workshop</a:t>
            </a:r>
          </a:p>
        </p:txBody>
      </p:sp>
      <p:sp>
        <p:nvSpPr>
          <p:cNvPr id="41987" name="Rectangle 3"/>
          <p:cNvSpPr>
            <a:spLocks noGrp="1" noChangeArrowheads="1"/>
          </p:cNvSpPr>
          <p:nvPr>
            <p:ph type="body" idx="1"/>
          </p:nvPr>
        </p:nvSpPr>
        <p:spPr/>
        <p:txBody>
          <a:bodyPr/>
          <a:lstStyle/>
          <a:p>
            <a:pPr eaLnBrk="1" hangingPunct="1"/>
            <a:r>
              <a:rPr lang="en-US" altLang="en-US" dirty="0" smtClean="0"/>
              <a:t>Crystal Reports</a:t>
            </a:r>
          </a:p>
          <a:p>
            <a:pPr eaLnBrk="1" hangingPunct="1"/>
            <a:r>
              <a:rPr lang="en-US" altLang="en-US" dirty="0" smtClean="0"/>
              <a:t>Crystal Report Expert</a:t>
            </a:r>
          </a:p>
          <a:p>
            <a:pPr eaLnBrk="1" hangingPunct="1"/>
            <a:r>
              <a:rPr lang="en-US" altLang="en-US" dirty="0" smtClean="0"/>
              <a:t>Runtime Customization</a:t>
            </a:r>
          </a:p>
          <a:p>
            <a:pPr eaLnBrk="1" hangingPunct="1"/>
            <a:r>
              <a:rPr lang="en-US" altLang="en-US" dirty="0" smtClean="0"/>
              <a:t>Working with Crystal Reports</a:t>
            </a:r>
          </a:p>
          <a:p>
            <a:pPr eaLnBrk="1" hangingPunct="1"/>
            <a:r>
              <a:rPr lang="en-US" altLang="en-US" dirty="0"/>
              <a:t>Formatting data</a:t>
            </a:r>
          </a:p>
          <a:p>
            <a:pPr eaLnBrk="1" hangingPunct="1"/>
            <a:r>
              <a:rPr lang="en-US" altLang="en-US" dirty="0"/>
              <a:t>Expression field in report</a:t>
            </a:r>
          </a:p>
          <a:p>
            <a:pPr eaLnBrk="1" hangingPunct="1"/>
            <a:r>
              <a:rPr lang="en-US" altLang="en-US" dirty="0"/>
              <a:t>Aggregate in report</a:t>
            </a:r>
          </a:p>
          <a:p>
            <a:pPr eaLnBrk="1" hangingPunct="1"/>
            <a:r>
              <a:rPr lang="en-US" altLang="en-US" dirty="0"/>
              <a:t>Grouping in report</a:t>
            </a:r>
          </a:p>
          <a:p>
            <a:pPr eaLnBrk="1" hangingPunct="1"/>
            <a:r>
              <a:rPr lang="en-US" altLang="en-US" dirty="0"/>
              <a:t>Load reports in one Form.</a:t>
            </a:r>
          </a:p>
          <a:p>
            <a:pPr eaLnBrk="1" hangingPunct="1"/>
            <a:r>
              <a:rPr lang="en-US" altLang="en-US"/>
              <a:t>Other…</a:t>
            </a:r>
          </a:p>
          <a:p>
            <a:pPr eaLnBrk="1" hangingPunct="1"/>
            <a:endParaRPr lang="en-US" altLang="en-US" smtClean="0"/>
          </a:p>
          <a:p>
            <a:pPr eaLnBrk="1" hangingPunct="1"/>
            <a:endParaRPr lang="en-US" altLang="en-US" dirty="0" smtClean="0"/>
          </a:p>
        </p:txBody>
      </p:sp>
      <p:sp>
        <p:nvSpPr>
          <p:cNvPr id="2" name="Footer Placeholder 1"/>
          <p:cNvSpPr>
            <a:spLocks noGrp="1"/>
          </p:cNvSpPr>
          <p:nvPr>
            <p:ph type="ftr" idx="11"/>
          </p:nvPr>
        </p:nvSpPr>
        <p:spPr/>
        <p:txBody>
          <a:bodyPr/>
          <a:lstStyle/>
          <a:p>
            <a:r>
              <a:rPr lang="en-US" smtClean="0"/>
              <a:t>Introduction to Crystal Reports / Session 08</a:t>
            </a:r>
            <a:endParaRPr lang="en-US" dirty="0"/>
          </a:p>
        </p:txBody>
      </p:sp>
    </p:spTree>
    <p:extLst>
      <p:ext uri="{BB962C8B-B14F-4D97-AF65-F5344CB8AC3E}">
        <p14:creationId xmlns:p14="http://schemas.microsoft.com/office/powerpoint/2010/main" val="31925156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l="-999" r="-999"/>
          </a:stretch>
        </a:blipFill>
        <a:effectLst/>
      </p:bgPr>
    </p:bg>
    <p:spTree>
      <p:nvGrpSpPr>
        <p:cNvPr id="1" name="Shape 109"/>
        <p:cNvGrpSpPr/>
        <p:nvPr/>
      </p:nvGrpSpPr>
      <p:grpSpPr>
        <a:xfrm>
          <a:off x="0" y="0"/>
          <a:ext cx="0" cy="0"/>
          <a:chOff x="0" y="0"/>
          <a:chExt cx="0" cy="0"/>
        </a:xfrm>
      </p:grpSpPr>
      <p:sp>
        <p:nvSpPr>
          <p:cNvPr id="110" name="Shape 110"/>
          <p:cNvSpPr/>
          <p:nvPr/>
        </p:nvSpPr>
        <p:spPr>
          <a:xfrm>
            <a:off x="2743200" y="1752600"/>
            <a:ext cx="6975460"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dirty="0" smtClean="0">
                <a:solidFill>
                  <a:srgbClr val="3A3838"/>
                </a:solidFill>
                <a:latin typeface="Arial"/>
                <a:ea typeface="Arial"/>
                <a:cs typeface="Arial"/>
                <a:sym typeface="Arial"/>
              </a:rPr>
              <a:t>THANKS </a:t>
            </a:r>
            <a:r>
              <a:rPr lang="en-US" sz="4000" b="1" dirty="0">
                <a:solidFill>
                  <a:srgbClr val="3A3838"/>
                </a:solidFill>
                <a:latin typeface="Arial"/>
                <a:ea typeface="Arial"/>
                <a:cs typeface="Arial"/>
                <a:sym typeface="Arial"/>
              </a:rPr>
              <a:t>FOR </a:t>
            </a:r>
            <a:r>
              <a:rPr lang="en-US" sz="4000" b="1" dirty="0" smtClean="0">
                <a:solidFill>
                  <a:srgbClr val="3A3838"/>
                </a:solidFill>
                <a:latin typeface="Arial"/>
                <a:ea typeface="Arial"/>
                <a:cs typeface="Arial"/>
                <a:sym typeface="Arial"/>
              </a:rPr>
              <a:t>WATCHING </a:t>
            </a:r>
            <a:r>
              <a:rPr lang="en-US" sz="4000" b="1" dirty="0">
                <a:solidFill>
                  <a:srgbClr val="3A3838"/>
                </a:solidFill>
                <a:latin typeface="Arial"/>
                <a:ea typeface="Arial"/>
                <a:cs typeface="Arial"/>
                <a:sym typeface="Arial"/>
              </a:rPr>
              <a:t>!</a:t>
            </a:r>
          </a:p>
        </p:txBody>
      </p:sp>
      <p:sp>
        <p:nvSpPr>
          <p:cNvPr id="2" name="Footer Placeholder 1"/>
          <p:cNvSpPr>
            <a:spLocks noGrp="1"/>
          </p:cNvSpPr>
          <p:nvPr>
            <p:ph type="ftr" idx="11"/>
          </p:nvPr>
        </p:nvSpPr>
        <p:spPr/>
        <p:txBody>
          <a:bodyPr/>
          <a:lstStyle/>
          <a:p>
            <a:r>
              <a:rPr lang="en-US" smtClean="0"/>
              <a:t>Introduction to Crystal Reports / Session 08</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en-US" altLang="en-US" smtClean="0"/>
              <a:t>Introduction to Crystal Reports</a:t>
            </a:r>
          </a:p>
        </p:txBody>
      </p:sp>
      <p:sp>
        <p:nvSpPr>
          <p:cNvPr id="2" name="Text Placeholder 1"/>
          <p:cNvSpPr>
            <a:spLocks noGrp="1"/>
          </p:cNvSpPr>
          <p:nvPr>
            <p:ph type="body" idx="1"/>
          </p:nvPr>
        </p:nvSpPr>
        <p:spPr/>
        <p:txBody>
          <a:bodyPr/>
          <a:lstStyle/>
          <a:p>
            <a:endParaRPr lang="en-US"/>
          </a:p>
        </p:txBody>
      </p:sp>
      <p:pic>
        <p:nvPicPr>
          <p:cNvPr id="17411" name="Content Placeholder 6" descr="s.png"/>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0" y="1143000"/>
            <a:ext cx="5486400" cy="5027613"/>
          </a:xfrm>
        </p:spPr>
      </p:pic>
      <p:sp>
        <p:nvSpPr>
          <p:cNvPr id="3" name="Footer Placeholder 2"/>
          <p:cNvSpPr>
            <a:spLocks noGrp="1"/>
          </p:cNvSpPr>
          <p:nvPr>
            <p:ph type="ftr" idx="11"/>
          </p:nvPr>
        </p:nvSpPr>
        <p:spPr/>
        <p:txBody>
          <a:bodyPr/>
          <a:lstStyle/>
          <a:p>
            <a:r>
              <a:rPr lang="en-US" smtClean="0"/>
              <a:t>Introduction to Crystal Reports / Session 08</a:t>
            </a:r>
            <a:endParaRPr lang="en-US" dirty="0"/>
          </a:p>
        </p:txBody>
      </p:sp>
    </p:spTree>
    <p:extLst>
      <p:ext uri="{BB962C8B-B14F-4D97-AF65-F5344CB8AC3E}">
        <p14:creationId xmlns:p14="http://schemas.microsoft.com/office/powerpoint/2010/main" val="24342864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eaLnBrk="1" hangingPunct="1"/>
            <a:r>
              <a:rPr lang="en-US" altLang="en-US" smtClean="0"/>
              <a:t>Uses of Crystal Report</a:t>
            </a:r>
          </a:p>
        </p:txBody>
      </p:sp>
      <p:sp>
        <p:nvSpPr>
          <p:cNvPr id="18435" name="Content Placeholder 2"/>
          <p:cNvSpPr>
            <a:spLocks noGrp="1"/>
          </p:cNvSpPr>
          <p:nvPr>
            <p:ph type="body" idx="1"/>
          </p:nvPr>
        </p:nvSpPr>
        <p:spPr/>
        <p:txBody>
          <a:bodyPr/>
          <a:lstStyle/>
          <a:p>
            <a:pPr eaLnBrk="1" hangingPunct="1"/>
            <a:r>
              <a:rPr lang="en-US" altLang="en-US" smtClean="0"/>
              <a:t>Crystal Reports is a reporting tool that allows you to summarize a variety of data by generating interactive reports.</a:t>
            </a:r>
          </a:p>
          <a:p>
            <a:pPr eaLnBrk="1" hangingPunct="1"/>
            <a:r>
              <a:rPr lang="en-US" altLang="en-US" smtClean="0"/>
              <a:t>Advantages</a:t>
            </a:r>
          </a:p>
          <a:p>
            <a:pPr lvl="1" eaLnBrk="1" hangingPunct="1"/>
            <a:r>
              <a:rPr lang="en-US" altLang="en-US" smtClean="0"/>
              <a:t>Simplifies the process of analyzing data by generation of graphs.</a:t>
            </a:r>
          </a:p>
          <a:p>
            <a:pPr lvl="1" eaLnBrk="1" hangingPunct="1"/>
            <a:r>
              <a:rPr lang="en-US" altLang="en-US" smtClean="0"/>
              <a:t>Accelerates the process of computing complex calculation.</a:t>
            </a:r>
          </a:p>
          <a:p>
            <a:pPr lvl="1" eaLnBrk="1" hangingPunct="1"/>
            <a:r>
              <a:rPr lang="en-US" altLang="en-US" smtClean="0"/>
              <a:t>Display data easily based on the search criteria.</a:t>
            </a:r>
          </a:p>
          <a:p>
            <a:pPr lvl="1" eaLnBrk="1" hangingPunct="1"/>
            <a:r>
              <a:rPr lang="en-US" altLang="en-US" smtClean="0"/>
              <a:t>Displays data easily using various charts and graphs.</a:t>
            </a:r>
          </a:p>
          <a:p>
            <a:pPr lvl="1" eaLnBrk="1" hangingPunct="1"/>
            <a:r>
              <a:rPr lang="en-US" altLang="en-US" smtClean="0"/>
              <a:t>Formats data easily.</a:t>
            </a:r>
          </a:p>
        </p:txBody>
      </p:sp>
      <p:pic>
        <p:nvPicPr>
          <p:cNvPr id="8" name="Picture 7" descr="s.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2057401"/>
            <a:ext cx="5162550"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en-US" smtClean="0"/>
              <a:t>Introduction to Crystal Reports / Session 08</a:t>
            </a:r>
            <a:endParaRPr lang="en-US" dirty="0"/>
          </a:p>
        </p:txBody>
      </p:sp>
    </p:spTree>
    <p:extLst>
      <p:ext uri="{BB962C8B-B14F-4D97-AF65-F5344CB8AC3E}">
        <p14:creationId xmlns:p14="http://schemas.microsoft.com/office/powerpoint/2010/main" val="32928549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amond(in)">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altLang="en-US" smtClean="0"/>
              <a:t>Features of Crystal Report</a:t>
            </a:r>
          </a:p>
        </p:txBody>
      </p:sp>
      <p:sp>
        <p:nvSpPr>
          <p:cNvPr id="19459" name="Content Placeholder 2"/>
          <p:cNvSpPr>
            <a:spLocks noGrp="1"/>
          </p:cNvSpPr>
          <p:nvPr>
            <p:ph type="body" idx="1"/>
          </p:nvPr>
        </p:nvSpPr>
        <p:spPr/>
        <p:txBody>
          <a:bodyPr/>
          <a:lstStyle/>
          <a:p>
            <a:pPr eaLnBrk="1" hangingPunct="1"/>
            <a:r>
              <a:rPr lang="en-US" altLang="en-US" smtClean="0"/>
              <a:t>Data Access</a:t>
            </a:r>
          </a:p>
          <a:p>
            <a:pPr eaLnBrk="1" hangingPunct="1"/>
            <a:r>
              <a:rPr lang="en-US" altLang="en-US" smtClean="0"/>
              <a:t>Runtime Customization</a:t>
            </a:r>
          </a:p>
          <a:p>
            <a:pPr eaLnBrk="1" hangingPunct="1"/>
            <a:r>
              <a:rPr lang="en-US" altLang="en-US" smtClean="0"/>
              <a:t>Interaction between Report Viewer and Other Controls</a:t>
            </a:r>
          </a:p>
          <a:p>
            <a:pPr eaLnBrk="1" hangingPunct="1"/>
            <a:r>
              <a:rPr lang="en-US" altLang="en-US" smtClean="0"/>
              <a:t>Reports as Web Services</a:t>
            </a:r>
          </a:p>
          <a:p>
            <a:pPr eaLnBrk="1" hangingPunct="1"/>
            <a:r>
              <a:rPr lang="en-US" altLang="en-US" smtClean="0"/>
              <a:t>Reusability</a:t>
            </a:r>
          </a:p>
          <a:p>
            <a:pPr eaLnBrk="1" hangingPunct="1"/>
            <a:r>
              <a:rPr lang="en-US" altLang="en-US" smtClean="0"/>
              <a:t>Security</a:t>
            </a:r>
          </a:p>
        </p:txBody>
      </p:sp>
      <p:sp>
        <p:nvSpPr>
          <p:cNvPr id="2" name="Footer Placeholder 1"/>
          <p:cNvSpPr>
            <a:spLocks noGrp="1"/>
          </p:cNvSpPr>
          <p:nvPr>
            <p:ph type="ftr" idx="11"/>
          </p:nvPr>
        </p:nvSpPr>
        <p:spPr/>
        <p:txBody>
          <a:bodyPr/>
          <a:lstStyle/>
          <a:p>
            <a:r>
              <a:rPr lang="en-US" smtClean="0"/>
              <a:t>Introduction to Crystal Reports / Session 08</a:t>
            </a:r>
            <a:endParaRPr lang="en-US" dirty="0"/>
          </a:p>
        </p:txBody>
      </p:sp>
    </p:spTree>
    <p:extLst>
      <p:ext uri="{BB962C8B-B14F-4D97-AF65-F5344CB8AC3E}">
        <p14:creationId xmlns:p14="http://schemas.microsoft.com/office/powerpoint/2010/main" val="1760785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US" altLang="en-US" smtClean="0"/>
              <a:t>Crystal Report Creation Wizard</a:t>
            </a:r>
          </a:p>
        </p:txBody>
      </p:sp>
      <p:sp>
        <p:nvSpPr>
          <p:cNvPr id="20483" name="Content Placeholder 2"/>
          <p:cNvSpPr>
            <a:spLocks noGrp="1"/>
          </p:cNvSpPr>
          <p:nvPr>
            <p:ph type="body" idx="1"/>
          </p:nvPr>
        </p:nvSpPr>
        <p:spPr/>
        <p:txBody>
          <a:bodyPr/>
          <a:lstStyle/>
          <a:p>
            <a:pPr eaLnBrk="1" hangingPunct="1"/>
            <a:r>
              <a:rPr lang="en-US" altLang="en-US" smtClean="0"/>
              <a:t>Standard</a:t>
            </a:r>
          </a:p>
          <a:p>
            <a:pPr eaLnBrk="1" hangingPunct="1"/>
            <a:r>
              <a:rPr lang="en-US" altLang="en-US" smtClean="0"/>
              <a:t>Cross-Tab</a:t>
            </a:r>
          </a:p>
          <a:p>
            <a:pPr eaLnBrk="1" hangingPunct="1"/>
            <a:r>
              <a:rPr lang="en-US" altLang="en-US" smtClean="0"/>
              <a:t>Mail Label</a:t>
            </a:r>
          </a:p>
        </p:txBody>
      </p:sp>
      <p:pic>
        <p:nvPicPr>
          <p:cNvPr id="20484" name="Picture 6" descr="s.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990600"/>
            <a:ext cx="4000500" cy="480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en-US" smtClean="0"/>
              <a:t>Introduction to Crystal Reports / Session 08</a:t>
            </a:r>
            <a:endParaRPr lang="en-US" dirty="0"/>
          </a:p>
        </p:txBody>
      </p:sp>
    </p:spTree>
    <p:extLst>
      <p:ext uri="{BB962C8B-B14F-4D97-AF65-F5344CB8AC3E}">
        <p14:creationId xmlns:p14="http://schemas.microsoft.com/office/powerpoint/2010/main" val="23968030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altLang="en-US" smtClean="0"/>
              <a:t>Steps for Creating Report</a:t>
            </a:r>
          </a:p>
        </p:txBody>
      </p:sp>
      <p:sp>
        <p:nvSpPr>
          <p:cNvPr id="2" name="Text Placeholder 1"/>
          <p:cNvSpPr>
            <a:spLocks noGrp="1"/>
          </p:cNvSpPr>
          <p:nvPr>
            <p:ph type="body" idx="1"/>
          </p:nvPr>
        </p:nvSpPr>
        <p:spPr/>
        <p:txBody>
          <a:bodyPr/>
          <a:lstStyle/>
          <a:p>
            <a:endParaRPr lang="en-US"/>
          </a:p>
        </p:txBody>
      </p:sp>
      <p:pic>
        <p:nvPicPr>
          <p:cNvPr id="21507" name="Content Placeholder 6" descr="s.png"/>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9906000" y="941388"/>
            <a:ext cx="2286000" cy="5265737"/>
          </a:xfrm>
        </p:spPr>
      </p:pic>
      <p:sp>
        <p:nvSpPr>
          <p:cNvPr id="3" name="Footer Placeholder 2"/>
          <p:cNvSpPr>
            <a:spLocks noGrp="1"/>
          </p:cNvSpPr>
          <p:nvPr>
            <p:ph type="ftr" idx="11"/>
          </p:nvPr>
        </p:nvSpPr>
        <p:spPr/>
        <p:txBody>
          <a:bodyPr/>
          <a:lstStyle/>
          <a:p>
            <a:r>
              <a:rPr lang="en-US" smtClean="0"/>
              <a:t>Introduction to Crystal Reports / Session 08</a:t>
            </a:r>
            <a:endParaRPr lang="en-US" dirty="0"/>
          </a:p>
        </p:txBody>
      </p:sp>
    </p:spTree>
    <p:extLst>
      <p:ext uri="{BB962C8B-B14F-4D97-AF65-F5344CB8AC3E}">
        <p14:creationId xmlns:p14="http://schemas.microsoft.com/office/powerpoint/2010/main" val="40226169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pPr eaLnBrk="1" hangingPunct="1"/>
            <a:r>
              <a:rPr lang="en-US" altLang="en-US" smtClean="0"/>
              <a:t>Creating Report Using ADO.NET</a:t>
            </a:r>
          </a:p>
        </p:txBody>
      </p:sp>
      <p:sp>
        <p:nvSpPr>
          <p:cNvPr id="22531" name="Content Placeholder 2"/>
          <p:cNvSpPr>
            <a:spLocks noGrp="1"/>
          </p:cNvSpPr>
          <p:nvPr>
            <p:ph type="body" idx="1"/>
          </p:nvPr>
        </p:nvSpPr>
        <p:spPr/>
        <p:txBody>
          <a:bodyPr/>
          <a:lstStyle/>
          <a:p>
            <a:pPr eaLnBrk="1" hangingPunct="1"/>
            <a:r>
              <a:rPr lang="en-US" altLang="en-US"/>
              <a:t>Step 1: Create and instance of a DataSet, which contains only the description of data and not the actual data.</a:t>
            </a:r>
          </a:p>
        </p:txBody>
      </p:sp>
      <p:pic>
        <p:nvPicPr>
          <p:cNvPr id="22532" name="Picture 2" descr="C:\Users\LAIDUC~1\AppData\Local\Temp\SNAGHTML3ffb9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828800"/>
            <a:ext cx="7658100" cy="461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en-US" smtClean="0"/>
              <a:t>Introduction to Crystal Reports / Session 08</a:t>
            </a:r>
            <a:endParaRPr lang="en-US" dirty="0"/>
          </a:p>
        </p:txBody>
      </p:sp>
    </p:spTree>
    <p:extLst>
      <p:ext uri="{BB962C8B-B14F-4D97-AF65-F5344CB8AC3E}">
        <p14:creationId xmlns:p14="http://schemas.microsoft.com/office/powerpoint/2010/main" val="28515678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ltLang="en-US" smtClean="0"/>
              <a:t>Add a DataTable to DataSet</a:t>
            </a:r>
          </a:p>
        </p:txBody>
      </p:sp>
      <p:sp>
        <p:nvSpPr>
          <p:cNvPr id="2" name="Text Placeholder 1"/>
          <p:cNvSpPr>
            <a:spLocks noGrp="1"/>
          </p:cNvSpPr>
          <p:nvPr>
            <p:ph type="body" idx="1"/>
          </p:nvPr>
        </p:nvSpPr>
        <p:spPr/>
        <p:txBody>
          <a:bodyPr/>
          <a:lstStyle/>
          <a:p>
            <a:endParaRPr lang="en-US"/>
          </a:p>
        </p:txBody>
      </p:sp>
      <p:pic>
        <p:nvPicPr>
          <p:cNvPr id="23555" name="Picture 2"/>
          <p:cNvPicPr>
            <a:picLocks noChangeAspect="1" noChangeArrowheads="1"/>
          </p:cNvPicPr>
          <p:nvPr/>
        </p:nvPicPr>
        <p:blipFill>
          <a:blip r:embed="rId2">
            <a:extLst>
              <a:ext uri="{28A0092B-C50C-407E-A947-70E740481C1C}">
                <a14:useLocalDpi xmlns:a14="http://schemas.microsoft.com/office/drawing/2010/main" val="0"/>
              </a:ext>
            </a:extLst>
          </a:blip>
          <a:srcRect l="29549" b="23810"/>
          <a:stretch>
            <a:fillRect/>
          </a:stretch>
        </p:blipFill>
        <p:spPr bwMode="auto">
          <a:xfrm>
            <a:off x="3581400" y="990600"/>
            <a:ext cx="4541838"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3"/>
          <p:cNvPicPr>
            <a:picLocks noChangeAspect="1" noChangeArrowheads="1"/>
          </p:cNvPicPr>
          <p:nvPr/>
        </p:nvPicPr>
        <p:blipFill>
          <a:blip r:embed="rId3">
            <a:extLst>
              <a:ext uri="{28A0092B-C50C-407E-A947-70E740481C1C}">
                <a14:useLocalDpi xmlns:a14="http://schemas.microsoft.com/office/drawing/2010/main" val="0"/>
              </a:ext>
            </a:extLst>
          </a:blip>
          <a:srcRect l="14626" t="16798" r="-2377" b="28609"/>
          <a:stretch>
            <a:fillRect/>
          </a:stretch>
        </p:blipFill>
        <p:spPr bwMode="auto">
          <a:xfrm>
            <a:off x="3505200" y="4419600"/>
            <a:ext cx="45720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Arrow Connector 6"/>
          <p:cNvCxnSpPr/>
          <p:nvPr/>
        </p:nvCxnSpPr>
        <p:spPr>
          <a:xfrm rot="5400000">
            <a:off x="5068094" y="3923506"/>
            <a:ext cx="9906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3558" name="TextBox 7"/>
          <p:cNvSpPr txBox="1">
            <a:spLocks noChangeArrowheads="1"/>
          </p:cNvSpPr>
          <p:nvPr/>
        </p:nvSpPr>
        <p:spPr bwMode="auto">
          <a:xfrm>
            <a:off x="5715000" y="3733801"/>
            <a:ext cx="41910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altLang="en-US"/>
              <a:t>Add column to datatable</a:t>
            </a:r>
          </a:p>
        </p:txBody>
      </p:sp>
      <p:sp>
        <p:nvSpPr>
          <p:cNvPr id="3" name="Footer Placeholder 2"/>
          <p:cNvSpPr>
            <a:spLocks noGrp="1"/>
          </p:cNvSpPr>
          <p:nvPr>
            <p:ph type="ftr" idx="11"/>
          </p:nvPr>
        </p:nvSpPr>
        <p:spPr/>
        <p:txBody>
          <a:bodyPr/>
          <a:lstStyle/>
          <a:p>
            <a:r>
              <a:rPr lang="en-US" smtClean="0"/>
              <a:t>Introduction to Crystal Reports / Session 08</a:t>
            </a:r>
            <a:endParaRPr lang="en-US" dirty="0"/>
          </a:p>
        </p:txBody>
      </p:sp>
    </p:spTree>
    <p:extLst>
      <p:ext uri="{BB962C8B-B14F-4D97-AF65-F5344CB8AC3E}">
        <p14:creationId xmlns:p14="http://schemas.microsoft.com/office/powerpoint/2010/main" val="8920674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1024</TotalTime>
  <Words>819</Words>
  <Application>Microsoft Office PowerPoint</Application>
  <PresentationFormat>Widescreen</PresentationFormat>
  <Paragraphs>135</Paragraphs>
  <Slides>29</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Wingdings</vt:lpstr>
      <vt:lpstr>Arial</vt:lpstr>
      <vt:lpstr>Calibri</vt:lpstr>
      <vt:lpstr>Verdana</vt:lpstr>
      <vt:lpstr>Office Theme</vt:lpstr>
      <vt:lpstr>PowerPoint Presentation</vt:lpstr>
      <vt:lpstr>Objectives</vt:lpstr>
      <vt:lpstr>Introduction to Crystal Reports</vt:lpstr>
      <vt:lpstr>Uses of Crystal Report</vt:lpstr>
      <vt:lpstr>Features of Crystal Report</vt:lpstr>
      <vt:lpstr>Crystal Report Creation Wizard</vt:lpstr>
      <vt:lpstr>Steps for Creating Report</vt:lpstr>
      <vt:lpstr>Creating Report Using ADO.NET</vt:lpstr>
      <vt:lpstr>Add a DataTable to DataSet</vt:lpstr>
      <vt:lpstr>Choose data type for columns</vt:lpstr>
      <vt:lpstr>Add a CrystalReport to App</vt:lpstr>
      <vt:lpstr>Choose Standard report</vt:lpstr>
      <vt:lpstr>Choose datasource for report</vt:lpstr>
      <vt:lpstr>Choose fields for report</vt:lpstr>
      <vt:lpstr>Click finish to generate report</vt:lpstr>
      <vt:lpstr>Binding Reports to Application</vt:lpstr>
      <vt:lpstr>Code in Form_Load</vt:lpstr>
      <vt:lpstr>Build and Run</vt:lpstr>
      <vt:lpstr>Customizing a Report at Runtime</vt:lpstr>
      <vt:lpstr>“SelectionFormula” Property</vt:lpstr>
      <vt:lpstr>Parameter Fields</vt:lpstr>
      <vt:lpstr>Creating parameter field</vt:lpstr>
      <vt:lpstr>Creating parameter field</vt:lpstr>
      <vt:lpstr>Pass value for parameter</vt:lpstr>
      <vt:lpstr>Sorting Fields at Runtime</vt:lpstr>
      <vt:lpstr>Export a Report</vt:lpstr>
      <vt:lpstr>Operations in Crystal Report</vt:lpstr>
      <vt:lpstr>Summary and Workshop</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Lại Đức Chung</dc:creator>
  <cp:lastModifiedBy>Lại Đức Chung</cp:lastModifiedBy>
  <cp:revision>264</cp:revision>
  <dcterms:modified xsi:type="dcterms:W3CDTF">2018-01-05T04:51:27Z</dcterms:modified>
</cp:coreProperties>
</file>